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352" r:id="rId3"/>
    <p:sldId id="613" r:id="rId4"/>
    <p:sldId id="314" r:id="rId5"/>
    <p:sldId id="631" r:id="rId6"/>
    <p:sldId id="646" r:id="rId7"/>
    <p:sldId id="640" r:id="rId8"/>
    <p:sldId id="639" r:id="rId9"/>
    <p:sldId id="638" r:id="rId10"/>
    <p:sldId id="650" r:id="rId11"/>
    <p:sldId id="348" r:id="rId12"/>
    <p:sldId id="353" r:id="rId13"/>
    <p:sldId id="642" r:id="rId14"/>
    <p:sldId id="362" r:id="rId15"/>
    <p:sldId id="355" r:id="rId16"/>
    <p:sldId id="30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QA" initials="S" lastIdx="1" clrIdx="0">
    <p:extLst>
      <p:ext uri="{19B8F6BF-5375-455C-9EA6-DF929625EA0E}">
        <p15:presenceInfo xmlns:p15="http://schemas.microsoft.com/office/powerpoint/2012/main" userId="SQ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457"/>
    <a:srgbClr val="E69864"/>
    <a:srgbClr val="547792"/>
    <a:srgbClr val="FCBC49"/>
    <a:srgbClr val="FFFFFF"/>
    <a:srgbClr val="C85345"/>
    <a:srgbClr val="EFF1F3"/>
    <a:srgbClr val="1A3250"/>
    <a:srgbClr val="4A6F8E"/>
    <a:srgbClr val="FCB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129" autoAdjust="0"/>
  </p:normalViewPr>
  <p:slideViewPr>
    <p:cSldViewPr snapToGrid="0">
      <p:cViewPr varScale="1">
        <p:scale>
          <a:sx n="74" d="100"/>
          <a:sy n="74" d="100"/>
        </p:scale>
        <p:origin x="52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B218E-4CC9-423A-AB2A-40FD7994C138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48EB5-A775-47EB-849B-7B68284A2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62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071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* </a:t>
            </a: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ICUDE: Instalación, configuración, Uso, Documentación</a:t>
            </a:r>
            <a:r>
              <a:rPr lang="es-ES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y entrega. Lo hace el equipo elite. La entrega es a los analistas integrales de </a:t>
            </a:r>
            <a:r>
              <a:rPr lang="es-ES" sz="1200" baseline="0" dirty="0" err="1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ops</a:t>
            </a:r>
            <a:endParaRPr lang="es-ES" sz="1200" dirty="0" smtClean="0">
              <a:solidFill>
                <a:srgbClr val="394D5F"/>
              </a:solidFill>
              <a:latin typeface="HelveticaNeueLT Std Lt Cn" panose="020B04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 smtClean="0">
              <a:solidFill>
                <a:srgbClr val="394D5F"/>
              </a:solidFill>
              <a:latin typeface="HelveticaNeueLT Std Lt Cn" panose="020B04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Estas actividades las realiza el equipo</a:t>
            </a:r>
            <a:r>
              <a:rPr lang="es-ES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elite: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aseline="0" dirty="0" smtClean="0">
              <a:solidFill>
                <a:srgbClr val="394D5F"/>
              </a:solidFill>
              <a:latin typeface="HelveticaNeueLT Std Lt Cn" panose="020B04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-&gt; </a:t>
            </a: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Se debe también</a:t>
            </a:r>
            <a:r>
              <a:rPr lang="es-ES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a nivel interno: </a:t>
            </a: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Identificar perfiles con el </a:t>
            </a:r>
            <a:r>
              <a:rPr lang="es-ES" sz="1200" dirty="0" err="1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skill</a:t>
            </a: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necesario para ejecutar el servicio y hacer uso de las herramientas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b="1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-&gt; </a:t>
            </a:r>
            <a:r>
              <a:rPr lang="es-ES" sz="1200" dirty="0" smtClean="0">
                <a:solidFill>
                  <a:srgbClr val="394D5F"/>
                </a:solidFill>
              </a:rPr>
              <a:t>Soportar la operación, </a:t>
            </a:r>
            <a:r>
              <a:rPr lang="es-ES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antes, durante y después del proceso de implementación.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-&gt;</a:t>
            </a:r>
            <a:r>
              <a:rPr lang="es-419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La creación y/o adaptación de scripts, la realiza el analista integral (equipo </a:t>
            </a:r>
            <a:r>
              <a:rPr lang="es-419" sz="1200" baseline="0" dirty="0" err="1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ops</a:t>
            </a:r>
            <a:r>
              <a:rPr lang="es-419" sz="1200" baseline="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)</a:t>
            </a:r>
            <a:endParaRPr lang="es-ES" sz="1200" dirty="0" smtClean="0">
              <a:solidFill>
                <a:srgbClr val="394D5F"/>
              </a:solidFill>
              <a:latin typeface="HelveticaNeueLT Std Lt Cn" panose="020B04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1" dirty="0" smtClean="0">
              <a:solidFill>
                <a:srgbClr val="394D5F"/>
              </a:solidFill>
              <a:latin typeface="HelveticaNeueLT Std Lt Cn" panose="020B040602020203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29974-D2B1-420B-8EB9-7BC0120B221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861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b="0" u="none" strike="noStrike" dirty="0">
                <a:effectLst/>
              </a:rPr>
              <a:t>Evaluación Proceso </a:t>
            </a:r>
            <a:r>
              <a:rPr lang="es-CO" b="1" u="none" strike="noStrike" dirty="0" err="1">
                <a:effectLst/>
              </a:rPr>
              <a:t>Testing</a:t>
            </a:r>
            <a:r>
              <a:rPr lang="es-CO" b="1" u="none" strike="noStrike" dirty="0">
                <a:effectLst/>
              </a:rPr>
              <a:t> Manual: Definir encuesta tipo TPI, levantamiento información productos actuales que harán parte del gobierno de QA y su respectivo inventario de aplicaciones y tecnologías, SIPOC</a:t>
            </a:r>
            <a:endParaRPr lang="es-CO" dirty="0"/>
          </a:p>
          <a:p>
            <a:pPr lvl="0"/>
            <a:r>
              <a:rPr lang="es-CO" b="0" u="none" strike="noStrike" dirty="0">
                <a:effectLst/>
              </a:rPr>
              <a:t>Evaluación Proceso </a:t>
            </a:r>
            <a:r>
              <a:rPr lang="es-CO" b="1" u="none" strike="noStrike" dirty="0" err="1">
                <a:effectLst/>
              </a:rPr>
              <a:t>Testing</a:t>
            </a:r>
            <a:r>
              <a:rPr lang="es-CO" b="1" u="none" strike="noStrike" dirty="0">
                <a:effectLst/>
              </a:rPr>
              <a:t> Automatizado: inventario de herramientas utilizadas hoy, DOFA e inventario de scripts actuales con su estado.</a:t>
            </a:r>
            <a:endParaRPr lang="es-CO" dirty="0"/>
          </a:p>
          <a:p>
            <a:pPr lvl="0"/>
            <a:r>
              <a:rPr lang="es-CO" b="0" u="none" strike="noStrike" dirty="0">
                <a:effectLst/>
              </a:rPr>
              <a:t>Evaluación y Selección de Herramientas: </a:t>
            </a:r>
            <a:r>
              <a:rPr lang="es-CO" b="1" u="none" strike="noStrike" dirty="0">
                <a:effectLst/>
              </a:rPr>
              <a:t>KRAKEN</a:t>
            </a:r>
            <a:r>
              <a:rPr lang="es-CO" b="0" u="none" strike="noStrike" dirty="0">
                <a:effectLst/>
              </a:rPr>
              <a:t> y otras. Piloto y ajustes al </a:t>
            </a:r>
            <a:r>
              <a:rPr lang="es-CO" b="1" u="none" strike="noStrike" dirty="0" err="1">
                <a:effectLst/>
              </a:rPr>
              <a:t>framework</a:t>
            </a:r>
            <a:endParaRPr lang="es-CO" b="1" dirty="0"/>
          </a:p>
          <a:p>
            <a:pPr lvl="0"/>
            <a:r>
              <a:rPr lang="es-CO" b="0" i="0" u="none" strike="noStrike" dirty="0">
                <a:effectLst/>
                <a:latin typeface="Calibri" panose="020F0502020204030204" pitchFamily="34" charset="0"/>
              </a:rPr>
              <a:t>Implementación </a:t>
            </a:r>
            <a:r>
              <a:rPr lang="es-CO" b="0" i="0" u="none" strike="noStrike" dirty="0" err="1">
                <a:effectLst/>
                <a:latin typeface="Calibri" panose="020F0502020204030204" pitchFamily="34" charset="0"/>
              </a:rPr>
              <a:t>Testing</a:t>
            </a:r>
            <a:r>
              <a:rPr lang="es-CO" b="0" i="0" u="none" strike="noStrike" dirty="0">
                <a:effectLst/>
                <a:latin typeface="Calibri" panose="020F0502020204030204" pitchFamily="34" charset="0"/>
              </a:rPr>
              <a:t>  en un  </a:t>
            </a:r>
            <a:r>
              <a:rPr lang="es-CO" b="1" i="0" u="none" strike="noStrike" dirty="0">
                <a:effectLst/>
                <a:latin typeface="Calibri" panose="020F0502020204030204" pitchFamily="34" charset="0"/>
              </a:rPr>
              <a:t>PIPELINE CI/CD: Selección de herramientas tanto de valor como Open </a:t>
            </a:r>
            <a:r>
              <a:rPr lang="es-CO" b="1" i="0" u="none" strike="noStrike" dirty="0" err="1">
                <a:effectLst/>
                <a:latin typeface="Calibri" panose="020F0502020204030204" pitchFamily="34" charset="0"/>
              </a:rPr>
              <a:t>Source</a:t>
            </a:r>
            <a:r>
              <a:rPr lang="es-CO" b="1" i="0" u="none" strike="noStrike" dirty="0">
                <a:effectLst/>
                <a:latin typeface="Calibri" panose="020F0502020204030204" pitchFamily="34" charset="0"/>
              </a:rPr>
              <a:t> para la implementación. Piloto</a:t>
            </a:r>
            <a:endParaRPr lang="es-CO" dirty="0"/>
          </a:p>
          <a:p>
            <a:pPr lvl="0">
              <a:buClrTx/>
              <a:buSzTx/>
              <a:buFontTx/>
              <a:buNone/>
            </a:pPr>
            <a:r>
              <a:rPr lang="es-CO" b="0" u="none" strike="noStrike" dirty="0">
                <a:effectLst/>
              </a:rPr>
              <a:t>Definición Proceso de prueba Manuales: Consolidar documentación de las actividades anteriores y subir a Campus, Crear Retos y capsulas. Antes de lanzamiento</a:t>
            </a:r>
            <a:endParaRPr lang="es-CO" dirty="0"/>
          </a:p>
          <a:p>
            <a:pPr lvl="0"/>
            <a:r>
              <a:rPr lang="es-CO" b="0" u="none" strike="noStrike" dirty="0">
                <a:effectLst/>
              </a:rPr>
              <a:t>Definición Proceso de prueba automatizado. Consolidar documentación de las actividades anteriores y subir a Campus, Crear Retos y capsulas. Antes de lanzamiento</a:t>
            </a:r>
            <a:endParaRPr lang="es-CO" dirty="0"/>
          </a:p>
          <a:p>
            <a:pPr lvl="0"/>
            <a:r>
              <a:rPr lang="es-CO" b="0" u="none" strike="noStrike" dirty="0">
                <a:effectLst/>
              </a:rPr>
              <a:t>Formación  a la medida en </a:t>
            </a:r>
            <a:r>
              <a:rPr lang="es-CO" b="0" u="none" strike="noStrike" dirty="0" err="1">
                <a:effectLst/>
              </a:rPr>
              <a:t>Testing</a:t>
            </a:r>
            <a:r>
              <a:rPr lang="es-CO" b="0" u="none" strike="noStrike" dirty="0">
                <a:effectLst/>
              </a:rPr>
              <a:t>  Manual y automatizado. Definir duración, participantes, evaluación y ayudas</a:t>
            </a:r>
            <a:endParaRPr lang="es-CO" dirty="0"/>
          </a:p>
          <a:p>
            <a:endParaRPr lang="es-CO" dirty="0" smtClean="0"/>
          </a:p>
          <a:p>
            <a:r>
              <a:rPr lang="es-CO" dirty="0" smtClean="0"/>
              <a:t>DEPENDE DEL ALCANCE,</a:t>
            </a:r>
            <a:r>
              <a:rPr lang="es-CO" baseline="0" dirty="0" smtClean="0"/>
              <a:t> ESTO ES PAQUETE COMPLETO.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9FD3C-60A4-40CC-AE50-6D4B80AE8F69}" type="slidenum">
              <a:rPr lang="es-CO" smtClean="0"/>
              <a:t>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3EDB969-DE8E-4CBC-A321-0DC00B0C3F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Cel. 311 336 5284 - Edison_Tobon@hotmail.com</a:t>
            </a:r>
            <a:endParaRPr lang="es-CO"/>
          </a:p>
        </p:txBody>
      </p:sp>
      <p:sp>
        <p:nvSpPr>
          <p:cNvPr id="6" name="Marcador de encabezado 5">
            <a:extLst>
              <a:ext uri="{FF2B5EF4-FFF2-40B4-BE49-F238E27FC236}">
                <a16:creationId xmlns="" xmlns:a16="http://schemas.microsoft.com/office/drawing/2014/main" id="{C58F7E3A-6FC0-4825-B9FC-E8F737F9326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Edison Tobon O.</a:t>
            </a:r>
          </a:p>
        </p:txBody>
      </p:sp>
    </p:spTree>
    <p:extLst>
      <p:ext uri="{BB962C8B-B14F-4D97-AF65-F5344CB8AC3E}">
        <p14:creationId xmlns:p14="http://schemas.microsoft.com/office/powerpoint/2010/main" val="232018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En la parte del proceso meter el flujo que ya hicimos.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20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124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Al final se debe obtener un </a:t>
            </a:r>
            <a:r>
              <a:rPr lang="es-CO" b="1" dirty="0"/>
              <a:t>PIPELINE</a:t>
            </a:r>
            <a:r>
              <a:rPr lang="es-CO" dirty="0"/>
              <a:t> en que se integren los diferentes </a:t>
            </a:r>
            <a:r>
              <a:rPr lang="es-CO" b="1" dirty="0"/>
              <a:t>tipos de pruebas como:</a:t>
            </a:r>
            <a:r>
              <a:rPr lang="es-CO" dirty="0"/>
              <a:t> </a:t>
            </a:r>
            <a:r>
              <a:rPr lang="es-CO" b="1" dirty="0"/>
              <a:t>Unitarias</a:t>
            </a:r>
            <a:r>
              <a:rPr lang="es-CO" dirty="0"/>
              <a:t>, </a:t>
            </a:r>
            <a:r>
              <a:rPr lang="es-CO" b="1" dirty="0"/>
              <a:t>Análisis de Código</a:t>
            </a:r>
            <a:r>
              <a:rPr lang="es-CO" dirty="0"/>
              <a:t>, </a:t>
            </a:r>
            <a:r>
              <a:rPr lang="es-CO" b="1" dirty="0"/>
              <a:t>Funcionales</a:t>
            </a:r>
            <a:r>
              <a:rPr lang="es-CO" dirty="0"/>
              <a:t>: GUI y API, </a:t>
            </a:r>
            <a:r>
              <a:rPr lang="es-CO" b="1" dirty="0"/>
              <a:t>Desempeño</a:t>
            </a:r>
            <a:r>
              <a:rPr lang="es-CO" dirty="0"/>
              <a:t>, </a:t>
            </a:r>
            <a:r>
              <a:rPr lang="es-CO" b="1" dirty="0"/>
              <a:t>UAT</a:t>
            </a:r>
            <a:r>
              <a:rPr lang="es-CO" dirty="0"/>
              <a:t> y </a:t>
            </a:r>
            <a:r>
              <a:rPr lang="es-CO" b="1" dirty="0"/>
              <a:t>E2E</a:t>
            </a:r>
            <a:r>
              <a:rPr lang="es-CO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75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err="1" smtClean="0"/>
              <a:t>Podria</a:t>
            </a:r>
            <a:r>
              <a:rPr lang="es-419" dirty="0" smtClean="0"/>
              <a:t> tener</a:t>
            </a:r>
            <a:r>
              <a:rPr lang="es-419" baseline="0" dirty="0" smtClean="0"/>
              <a:t> las practicas que se pueden ir colocando. </a:t>
            </a:r>
          </a:p>
          <a:p>
            <a:r>
              <a:rPr lang="es-419" baseline="0" dirty="0" smtClean="0"/>
              <a:t>Desde Jira BDD, ATDD, </a:t>
            </a:r>
          </a:p>
          <a:p>
            <a:r>
              <a:rPr lang="es-419" baseline="0" dirty="0" smtClean="0"/>
              <a:t>TDD desde desarrollo.  En el </a:t>
            </a:r>
            <a:r>
              <a:rPr lang="es-419" baseline="0" dirty="0" err="1" smtClean="0"/>
              <a:t>built</a:t>
            </a:r>
            <a:r>
              <a:rPr lang="es-419" baseline="0" dirty="0" smtClean="0"/>
              <a:t>. </a:t>
            </a:r>
          </a:p>
          <a:p>
            <a:r>
              <a:rPr lang="es-419" baseline="0" dirty="0" smtClean="0"/>
              <a:t>En </a:t>
            </a:r>
            <a:r>
              <a:rPr lang="es-419" baseline="0" dirty="0" err="1" smtClean="0"/>
              <a:t>testing</a:t>
            </a:r>
            <a:r>
              <a:rPr lang="es-419" baseline="0" dirty="0" smtClean="0"/>
              <a:t> -&gt; BDD, integración con otras herramientas, automatización. </a:t>
            </a:r>
          </a:p>
          <a:p>
            <a:endParaRPr lang="es-419" baseline="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85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48EB5-A775-47EB-849B-7B68284A2D4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04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396"/>
            <a:ext cx="12192000" cy="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93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97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076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77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396"/>
            <a:ext cx="12192000" cy="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373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98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02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30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396"/>
            <a:ext cx="12192000" cy="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13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EEB2-5FD7-45AE-8F12-ADECF7C7688E}" type="datetimeFigureOut">
              <a:rPr lang="es-ES" smtClean="0"/>
              <a:t>27/08/2021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B0C268-B6EB-4D33-83E4-226C8122A5C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26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49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_hTuFwH5sTwrDB7RWA87SDhSFoOwknml39C2VwgGHrv2MyhcBGoPkZ6SbudvZUfdQCjVjFhlfUd6A-n6ZdHZeWci-1dKz0YeobYGsBgosGzZSl-PJqOCM2_RqC007lDcUAsx-Pgzw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5xu75jVn28iFvICozJYIgMO2LgaIBH-B2Fil57ayh_p52D1_8cfN7EtnDq1sZEeVLhHX8iTTSagQDRn8bVL6XgbtUrwg6lTl7wqxPo4i6PiT1U8A2Qwl0JVVCM0y0m4YeDBYD6NP1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0000"/>
            <a:ext cx="1220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8396"/>
            <a:ext cx="12192000" cy="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0"/>
          <p:cNvSpPr/>
          <p:nvPr/>
        </p:nvSpPr>
        <p:spPr>
          <a:xfrm>
            <a:off x="708978" y="1714049"/>
            <a:ext cx="5022255" cy="1381129"/>
          </a:xfrm>
          <a:prstGeom prst="roundRect">
            <a:avLst>
              <a:gd name="adj" fmla="val 17382"/>
            </a:avLst>
          </a:prstGeom>
          <a:solidFill>
            <a:srgbClr val="EFF1F2"/>
          </a:solidFill>
          <a:ln>
            <a:solidFill>
              <a:srgbClr val="EF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778790" y="1745462"/>
            <a:ext cx="4463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ESTRATEGA </a:t>
            </a:r>
            <a:r>
              <a:rPr lang="es-419" sz="1400" dirty="0">
                <a:solidFill>
                  <a:srgbClr val="1C3250"/>
                </a:solidFill>
                <a:latin typeface="HelveticaRounded LT Std BdCn" panose="020F0706030703040204" pitchFamily="34" charset="0"/>
              </a:rPr>
              <a:t>DE PRUEBAS </a:t>
            </a:r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Y/O </a:t>
            </a:r>
            <a:r>
              <a:rPr lang="es-419" sz="1400" dirty="0">
                <a:solidFill>
                  <a:srgbClr val="1C3250"/>
                </a:solidFill>
                <a:latin typeface="HelveticaRounded LT Std BdCn" panose="020F0706030703040204" pitchFamily="34" charset="0"/>
              </a:rPr>
              <a:t>AUTOMATIZACIÓN SQA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21" name="Rectángulo 10"/>
          <p:cNvSpPr/>
          <p:nvPr/>
        </p:nvSpPr>
        <p:spPr>
          <a:xfrm>
            <a:off x="708978" y="3184045"/>
            <a:ext cx="5022255" cy="1608029"/>
          </a:xfrm>
          <a:prstGeom prst="roundRect">
            <a:avLst>
              <a:gd name="adj" fmla="val 17382"/>
            </a:avLst>
          </a:prstGeom>
          <a:solidFill>
            <a:srgbClr val="EFF1F2"/>
          </a:solidFill>
          <a:ln>
            <a:solidFill>
              <a:srgbClr val="EF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10"/>
          <p:cNvSpPr/>
          <p:nvPr/>
        </p:nvSpPr>
        <p:spPr>
          <a:xfrm>
            <a:off x="6458618" y="3986945"/>
            <a:ext cx="5171296" cy="1382391"/>
          </a:xfrm>
          <a:prstGeom prst="roundRect">
            <a:avLst>
              <a:gd name="adj" fmla="val 17382"/>
            </a:avLst>
          </a:prstGeom>
          <a:solidFill>
            <a:srgbClr val="EFF1F2"/>
          </a:solidFill>
          <a:ln>
            <a:solidFill>
              <a:srgbClr val="EF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10"/>
          <p:cNvSpPr/>
          <p:nvPr/>
        </p:nvSpPr>
        <p:spPr>
          <a:xfrm>
            <a:off x="6465955" y="2329626"/>
            <a:ext cx="5163959" cy="1569219"/>
          </a:xfrm>
          <a:prstGeom prst="roundRect">
            <a:avLst>
              <a:gd name="adj" fmla="val 17382"/>
            </a:avLst>
          </a:prstGeom>
          <a:solidFill>
            <a:srgbClr val="EFF1F2"/>
          </a:solidFill>
          <a:ln>
            <a:solidFill>
              <a:srgbClr val="EF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/>
          <p:cNvSpPr/>
          <p:nvPr/>
        </p:nvSpPr>
        <p:spPr>
          <a:xfrm>
            <a:off x="1957759" y="2100414"/>
            <a:ext cx="3763426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CO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Analizar</a:t>
            </a:r>
            <a:r>
              <a:rPr lang="es-CO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 </a:t>
            </a:r>
            <a:r>
              <a:rPr lang="es-CO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producto </a:t>
            </a:r>
            <a:r>
              <a:rPr lang="es-CO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e identificar pruebas </a:t>
            </a:r>
            <a:r>
              <a:rPr lang="es-CO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actuales</a:t>
            </a:r>
            <a:endParaRPr lang="es-CO" sz="1400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CO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Identificar </a:t>
            </a:r>
            <a:r>
              <a:rPr lang="es-CO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herramientas de automatización y </a:t>
            </a:r>
            <a:r>
              <a:rPr lang="es-CO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con las cuales se requiera integrarse. </a:t>
            </a:r>
            <a:endParaRPr lang="es-CO" sz="1400" b="1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CO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Guiar</a:t>
            </a:r>
            <a:r>
              <a:rPr lang="es-CO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la implementación</a:t>
            </a:r>
            <a:endParaRPr lang="es-CO" sz="1400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6" y="2068596"/>
            <a:ext cx="572175" cy="90000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62" y="3710968"/>
            <a:ext cx="597350" cy="900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35" y="4321446"/>
            <a:ext cx="573550" cy="900000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1957758" y="3546232"/>
            <a:ext cx="3703186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Seleccionar</a:t>
            </a: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Producto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Seleccionar </a:t>
            </a:r>
            <a:r>
              <a:rPr lang="es-ES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Equipo</a:t>
            </a: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 de </a:t>
            </a: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trabajo</a:t>
            </a:r>
            <a:endParaRPr lang="es-ES" sz="1400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Seleccionar </a:t>
            </a: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Herramientas</a:t>
            </a: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a </a:t>
            </a: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utilizar</a:t>
            </a:r>
            <a:endParaRPr lang="es-ES" sz="1400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Tomar </a:t>
            </a: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decisiones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Brinda información sobre el proceso actual</a:t>
            </a:r>
            <a:endParaRPr lang="es-ES" sz="1400" b="1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7283203" y="4322506"/>
            <a:ext cx="3228442" cy="96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Suministrar </a:t>
            </a: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Casos y/o scripts</a:t>
            </a: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de Prueba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Suministrar </a:t>
            </a:r>
            <a:r>
              <a:rPr lang="es-ES" sz="1400" b="1" dirty="0">
                <a:solidFill>
                  <a:srgbClr val="1A3250"/>
                </a:solidFill>
                <a:latin typeface="HelveticaNeueLT Std Lt Cn" panose="020B0406020202030204" pitchFamily="34" charset="0"/>
              </a:rPr>
              <a:t>Datos de Prueba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Acompaña pilotos</a:t>
            </a:r>
            <a:endParaRPr lang="es-ES" sz="1400" b="1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Comparte </a:t>
            </a: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resultados</a:t>
            </a:r>
            <a:endParaRPr lang="es-ES" sz="1400" b="1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7233315" y="2670090"/>
            <a:ext cx="4442601" cy="1158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ES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Crear y/o adaptar </a:t>
            </a:r>
            <a:r>
              <a:rPr lang="es-ES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los scripts automatizados para que puedan ser ejecutados desde el servidor de integración continua. 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Integrar</a:t>
            </a:r>
            <a:r>
              <a:rPr lang="es-419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los scripts al ecosistema </a:t>
            </a:r>
            <a:r>
              <a:rPr lang="es-419" sz="1400" dirty="0" err="1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DevOps</a:t>
            </a:r>
            <a:endParaRPr lang="es-419" sz="1400" dirty="0" smtClean="0">
              <a:solidFill>
                <a:srgbClr val="1A3250"/>
              </a:solidFill>
              <a:latin typeface="HelveticaNeueLT Std Lt Cn" panose="020B0406020202030204" pitchFamily="34" charset="0"/>
            </a:endParaRP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Probar</a:t>
            </a:r>
            <a:r>
              <a:rPr lang="es-419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y/o ajustar los scripts integrados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Entregar</a:t>
            </a:r>
            <a:r>
              <a:rPr lang="es-419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y dar </a:t>
            </a: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soporte </a:t>
            </a:r>
            <a:endParaRPr lang="es-ES" sz="1400" b="1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/>
          <p:cNvSpPr txBox="1"/>
          <p:nvPr/>
        </p:nvSpPr>
        <p:spPr>
          <a:xfrm>
            <a:off x="408373" y="417218"/>
            <a:ext cx="11014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ROLES REQUERIDOS PARA IMPLEMENTAR PRUEBAS CONTINUAS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38" name="Rectángulo 10"/>
          <p:cNvSpPr/>
          <p:nvPr/>
        </p:nvSpPr>
        <p:spPr>
          <a:xfrm>
            <a:off x="708978" y="4908315"/>
            <a:ext cx="5055739" cy="1572781"/>
          </a:xfrm>
          <a:prstGeom prst="roundRect">
            <a:avLst>
              <a:gd name="adj" fmla="val 17382"/>
            </a:avLst>
          </a:prstGeom>
          <a:solidFill>
            <a:srgbClr val="EFF1F2"/>
          </a:solidFill>
          <a:ln>
            <a:solidFill>
              <a:srgbClr val="EF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62" y="5349778"/>
            <a:ext cx="570375" cy="900000"/>
          </a:xfrm>
          <a:prstGeom prst="rect">
            <a:avLst/>
          </a:prstGeom>
        </p:spPr>
      </p:pic>
      <p:sp>
        <p:nvSpPr>
          <p:cNvPr id="40" name="Rectángulo 39"/>
          <p:cNvSpPr/>
          <p:nvPr/>
        </p:nvSpPr>
        <p:spPr>
          <a:xfrm>
            <a:off x="1957758" y="5349655"/>
            <a:ext cx="370318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Apoyar</a:t>
            </a:r>
            <a:r>
              <a:rPr lang="es-419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la instalación, configuración e integración de herramientas de pruebas continuas</a:t>
            </a:r>
          </a:p>
          <a:p>
            <a:pPr marL="285750" lvl="1" indent="-285750" defTabSz="488950">
              <a:lnSpc>
                <a:spcPct val="90000"/>
              </a:lnSpc>
              <a:spcAft>
                <a:spcPct val="15000"/>
              </a:spcAft>
              <a:buClr>
                <a:srgbClr val="1A3250"/>
              </a:buClr>
              <a:buFont typeface="Webdings" panose="05030102010509060703" pitchFamily="18" charset="2"/>
              <a:buChar char="4"/>
              <a:defRPr/>
            </a:pPr>
            <a:r>
              <a:rPr lang="es-419" sz="1400" b="1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Documentar</a:t>
            </a:r>
            <a:r>
              <a:rPr lang="es-419" sz="1400" dirty="0" smtClean="0">
                <a:solidFill>
                  <a:srgbClr val="1A3250"/>
                </a:solidFill>
                <a:latin typeface="HelveticaNeueLT Std Lt Cn" panose="020B0406020202030204" pitchFamily="34" charset="0"/>
              </a:rPr>
              <a:t> proceso de pruebas continuas del gobierno de SQA</a:t>
            </a:r>
            <a:endParaRPr lang="es-ES" sz="1400" dirty="0">
              <a:solidFill>
                <a:srgbClr val="1A3250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864509" y="3241126"/>
            <a:ext cx="486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rgbClr val="1C3250"/>
                </a:solidFill>
                <a:latin typeface="HelveticaRounded LT Std BdCn" panose="020F0706030703040204" pitchFamily="34" charset="0"/>
              </a:rPr>
              <a:t>LIDER DE PROCESO POR PARTE DEL CLIENTE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966894" y="4946593"/>
            <a:ext cx="438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ANALISTA DE PRUEBAS CONTINUAS SQA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6606971" y="4014729"/>
            <a:ext cx="4709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dirty="0">
                <a:solidFill>
                  <a:srgbClr val="1C3250"/>
                </a:solidFill>
                <a:latin typeface="HelveticaRounded LT Std BdCn" panose="020F0706030703040204" pitchFamily="34" charset="0"/>
              </a:rPr>
              <a:t>ANALISTA </a:t>
            </a:r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CLIENTE (LÍDERES DE PRUEBAS)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594060" y="2359276"/>
            <a:ext cx="3537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solidFill>
                  <a:srgbClr val="1C3250"/>
                </a:solidFill>
                <a:latin typeface="HelveticaRounded LT Std BdCn" panose="020F0706030703040204" pitchFamily="34" charset="0"/>
              </a:rPr>
              <a:t>ANALISTAS INTEGRALES SQA</a:t>
            </a:r>
            <a:endParaRPr lang="es-ES" sz="16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35" y="2785930"/>
            <a:ext cx="583780" cy="900246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6299162" y="5790214"/>
            <a:ext cx="550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 smtClean="0">
                <a:latin typeface="HelveticaNeueLT Std Lt Cn" panose="020B0406020202030204" pitchFamily="34" charset="0"/>
              </a:rPr>
              <a:t>El equipo elite inicialmente está en la preparación, luego, sólo por demanda. </a:t>
            </a:r>
            <a:endParaRPr lang="es-ES" sz="1400" dirty="0">
              <a:latin typeface="HelveticaNeueLT Std Lt Cn" panose="020B0406020202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0678" y="1241546"/>
            <a:ext cx="5397500" cy="5423725"/>
          </a:xfrm>
          <a:prstGeom prst="rect">
            <a:avLst/>
          </a:prstGeom>
          <a:noFill/>
          <a:ln w="28575">
            <a:solidFill>
              <a:srgbClr val="FCBC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988213" y="1301822"/>
            <a:ext cx="4463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EQUIPO ÉLITE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6326804" y="1918771"/>
            <a:ext cx="5477638" cy="3664666"/>
          </a:xfrm>
          <a:prstGeom prst="rect">
            <a:avLst/>
          </a:prstGeom>
          <a:noFill/>
          <a:ln w="28575">
            <a:solidFill>
              <a:srgbClr val="FCBC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6606971" y="1961636"/>
            <a:ext cx="5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OPERACIÓN</a:t>
            </a:r>
            <a:endParaRPr lang="es-ES" sz="14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5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3" y="2421969"/>
            <a:ext cx="2407656" cy="235253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849" y="2370080"/>
            <a:ext cx="2407656" cy="235253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93498" y="3012646"/>
            <a:ext cx="2178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Integración</a:t>
            </a:r>
            <a:r>
              <a:rPr lang="es-CO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 con ecosistema DevOps-CT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8678923" y="3012646"/>
            <a:ext cx="2074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Estandarización</a:t>
            </a:r>
            <a:r>
              <a:rPr lang="es-CO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 del Proceso de Pruebas y Automatización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174788" y="4006740"/>
            <a:ext cx="1961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 smtClean="0">
                <a:solidFill>
                  <a:schemeClr val="bg1"/>
                </a:solidFill>
                <a:latin typeface="HelveticaNeueLT Std Lt Cn" panose="020B0406020202030204" pitchFamily="34" charset="0"/>
              </a:rPr>
              <a:t>.</a:t>
            </a:r>
            <a:endParaRPr lang="es-CO" sz="2000" dirty="0">
              <a:solidFill>
                <a:schemeClr val="bg1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43" y="2436778"/>
            <a:ext cx="2407656" cy="235253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994188" y="3087288"/>
            <a:ext cx="21782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Mejora el </a:t>
            </a:r>
            <a:r>
              <a:rPr lang="es-CO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time-to-</a:t>
            </a:r>
            <a:r>
              <a:rPr lang="es-CO" sz="2000" dirty="0" err="1">
                <a:solidFill>
                  <a:schemeClr val="bg1"/>
                </a:solidFill>
                <a:latin typeface="HelveticaRounded LT Std BdCn" panose="020F0706030703040204" pitchFamily="34" charset="0"/>
              </a:rPr>
              <a:t>market</a:t>
            </a:r>
            <a:endParaRPr lang="es-ES" sz="2000" dirty="0">
              <a:solidFill>
                <a:schemeClr val="bg1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38" y="2413845"/>
            <a:ext cx="2407656" cy="235253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3469154" y="2628738"/>
            <a:ext cx="20746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Validar</a:t>
            </a:r>
            <a:r>
              <a:rPr lang="es-ES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 continuamente las </a:t>
            </a:r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aplicaciones </a:t>
            </a:r>
            <a:r>
              <a:rPr lang="es-ES" sz="2000" dirty="0" smtClean="0">
                <a:solidFill>
                  <a:schemeClr val="bg1"/>
                </a:solidFill>
                <a:latin typeface="HelveticaNeueLT Std Lt Cn" panose="020B0406020202030204" pitchFamily="34" charset="0"/>
              </a:rPr>
              <a:t>para </a:t>
            </a:r>
            <a:r>
              <a:rPr lang="es-ES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identificar posibles </a:t>
            </a:r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fallos</a:t>
            </a:r>
            <a:r>
              <a:rPr lang="es-ES" sz="2000" dirty="0">
                <a:solidFill>
                  <a:schemeClr val="bg1"/>
                </a:solidFill>
                <a:latin typeface="HelveticaNeueLT Std Lt Cn" panose="020B0406020202030204" pitchFamily="34" charset="0"/>
              </a:rPr>
              <a:t> lo antes posible.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19" y="4418073"/>
            <a:ext cx="1944547" cy="147395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848" y="986866"/>
            <a:ext cx="2063245" cy="1524898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PRINCIPALES BENEFICIOS DE LAS PRUEBAS CONTINUAS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4394386" y="1287631"/>
            <a:ext cx="274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rgbClr val="FCBB47"/>
                </a:solidFill>
                <a:latin typeface="HelveticaRounded LT Std BdCn" panose="020F0706030703040204" pitchFamily="34" charset="0"/>
              </a:rPr>
              <a:t>LA PROPUESTA CUBRE</a:t>
            </a:r>
            <a:endParaRPr lang="es-ES" sz="2000" dirty="0">
              <a:solidFill>
                <a:srgbClr val="FCBB47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442780" y="1776393"/>
            <a:ext cx="9143433" cy="2727368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5" name="Rectángulo 14"/>
          <p:cNvSpPr/>
          <p:nvPr/>
        </p:nvSpPr>
        <p:spPr>
          <a:xfrm>
            <a:off x="1616424" y="1932596"/>
            <a:ext cx="87177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CO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Realizar evaluación </a:t>
            </a:r>
            <a:r>
              <a:rPr lang="es-CO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para </a:t>
            </a:r>
            <a:r>
              <a:rPr lang="es-CO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identificar </a:t>
            </a:r>
            <a:r>
              <a:rPr lang="es-CO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tipos de pruebas y herramientas de pruebas continuas.</a:t>
            </a:r>
            <a:endParaRPr lang="es-CO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CO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 </a:t>
            </a:r>
            <a:r>
              <a:rPr lang="es-CO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nivel de pruebas de Software, identificar:</a:t>
            </a:r>
          </a:p>
          <a:p>
            <a:pPr marL="800100" lvl="1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CO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Los casos de prueba de las rutas </a:t>
            </a:r>
            <a:r>
              <a:rPr lang="es-CO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criticas y si hay que crear o adaptar la automatización para que sea ejecutada desde el servidor de integración continua. </a:t>
            </a:r>
            <a:endParaRPr lang="es-CO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  <a:p>
            <a:pPr marL="342900" lvl="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419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Apoyar en el diseño del pipeline que se desea integrar al ecosistema </a:t>
            </a:r>
            <a:r>
              <a:rPr lang="es-419" dirty="0" err="1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devops</a:t>
            </a:r>
            <a:r>
              <a:rPr lang="es-419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.</a:t>
            </a:r>
          </a:p>
          <a:p>
            <a:pPr marL="342900" lvl="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419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Analistas con conocimiento en pruebas continuas.</a:t>
            </a:r>
          </a:p>
          <a:p>
            <a:pPr marL="342900" lvl="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419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Equipo elite para el apoyo en la preparación del ambiente para pruebas continuas. </a:t>
            </a:r>
            <a:endParaRPr lang="es-ES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ASPECTOS A TENER EN CUENTA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5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redondeado 15"/>
          <p:cNvSpPr/>
          <p:nvPr/>
        </p:nvSpPr>
        <p:spPr>
          <a:xfrm>
            <a:off x="1236372" y="1890785"/>
            <a:ext cx="10238704" cy="3522507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17" name="Rectángulo 16"/>
          <p:cNvSpPr/>
          <p:nvPr/>
        </p:nvSpPr>
        <p:spPr>
          <a:xfrm>
            <a:off x="1347824" y="2055530"/>
            <a:ext cx="10127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Compra/alquiler de herramientas 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necesarias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para la implementación de pruebas continuas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.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419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Otras prácticas no relacionadas con pruebas continuas, cómo son: despliegue continuo, entrega continua, APM, gestión de ambientes. 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Trabajar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sobre sistemas como 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cobol, SAP, Citrix, AS400 o cualquier aplicación con tecnología cerrada a automatizar</a:t>
            </a:r>
            <a:r>
              <a:rPr lang="es-ES" sz="12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1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.</a:t>
            </a:r>
            <a:endParaRPr lang="es-ES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Adopción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</a:t>
            </a:r>
            <a:r>
              <a:rPr lang="es-ES" dirty="0" err="1">
                <a:solidFill>
                  <a:srgbClr val="304457"/>
                </a:solidFill>
                <a:latin typeface="HelveticaNeueLT Std Lt Cn" panose="020B0406020202030204" pitchFamily="34" charset="0"/>
              </a:rPr>
              <a:t>DevOps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y/o 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agilismo</a:t>
            </a:r>
            <a:r>
              <a:rPr lang="es-ES" sz="105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2</a:t>
            </a: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. </a:t>
            </a:r>
            <a:endParaRPr lang="es-ES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Soporte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sobre las herramientas usadas en la implementación de pruebas continuas. 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Formación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al equipo del cliente en pruebas continuas.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Elaboración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procesos del ciclo de vida de desarrollo. 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Creación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mediciones o indicadores para las fases del ciclo de vida de desarrollo 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Desarrollo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</a:t>
            </a:r>
            <a:r>
              <a:rPr lang="es-ES" dirty="0" err="1">
                <a:solidFill>
                  <a:srgbClr val="304457"/>
                </a:solidFill>
                <a:latin typeface="HelveticaNeueLT Std Lt Cn" panose="020B0406020202030204" pitchFamily="34" charset="0"/>
              </a:rPr>
              <a:t>APIs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o servicios.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r>
              <a:rPr lang="es-ES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Desarrollo </a:t>
            </a:r>
            <a:r>
              <a:rPr lang="es-ES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aplicaciones (software)</a:t>
            </a:r>
          </a:p>
          <a:p>
            <a:pPr marL="342900" indent="-342900" fontAlgn="t">
              <a:buClr>
                <a:srgbClr val="4A6F8E"/>
              </a:buClr>
              <a:buFont typeface="Webdings" panose="05030102010509060703" pitchFamily="18" charset="2"/>
              <a:buChar char="4"/>
            </a:pPr>
            <a:endParaRPr lang="es-ES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586547" y="1412575"/>
            <a:ext cx="274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 smtClean="0">
                <a:solidFill>
                  <a:srgbClr val="1C3250"/>
                </a:solidFill>
                <a:latin typeface="HelveticaRounded LT Std BdCn" panose="020F0706030703040204" pitchFamily="34" charset="0"/>
              </a:rPr>
              <a:t>LA PROPUESTA NO CUBRE</a:t>
            </a:r>
            <a:endParaRPr lang="es-ES" sz="2000" dirty="0">
              <a:solidFill>
                <a:srgbClr val="1C3250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ASPECTOS A TENER EN CUENTA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74704" y="5563420"/>
            <a:ext cx="9523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Notas:</a:t>
            </a:r>
          </a:p>
          <a:p>
            <a:pPr marL="342900" indent="-342900">
              <a:buAutoNum type="arabicPeriod"/>
            </a:pPr>
            <a:r>
              <a:rPr lang="es-419" sz="14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Para este tipo de aplicaciones se requiere realizar una prueba de adherencia y una evaluación de la factibilidad económica.</a:t>
            </a:r>
          </a:p>
          <a:p>
            <a:pPr marL="342900" indent="-342900">
              <a:buAutoNum type="arabicPeriod"/>
            </a:pPr>
            <a:r>
              <a:rPr lang="es-419" sz="14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Para la adopción de </a:t>
            </a:r>
            <a:r>
              <a:rPr lang="es-419" sz="1400" i="1" dirty="0" err="1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Agilismo</a:t>
            </a:r>
            <a:r>
              <a:rPr lang="es-419" sz="14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, si el cliente lo requiere SQA presentará por aparte una propuesta.  </a:t>
            </a:r>
            <a:endParaRPr lang="es-ES" sz="1400" i="1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8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70" y="1130843"/>
            <a:ext cx="8389257" cy="52014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5A6B7A"/>
                </a:solidFill>
                <a:latin typeface="HelveticaRounded LT Std BdCn" panose="020F0706030703040204" pitchFamily="34" charset="0"/>
              </a:rPr>
              <a:t>EJEMPLO DE UN ENTORNO DE PRUEBAS CONTINUAS</a:t>
            </a:r>
          </a:p>
        </p:txBody>
      </p:sp>
    </p:spTree>
    <p:extLst>
      <p:ext uri="{BB962C8B-B14F-4D97-AF65-F5344CB8AC3E}">
        <p14:creationId xmlns:p14="http://schemas.microsoft.com/office/powerpoint/2010/main" val="40386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Resultado de imagen para urbancode">
            <a:extLst>
              <a:ext uri="{FF2B5EF4-FFF2-40B4-BE49-F238E27FC236}">
                <a16:creationId xmlns="" xmlns:a16="http://schemas.microsoft.com/office/drawing/2014/main" id="{1F6CC130-9993-4185-9BD5-DBE088A5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579" y="6389816"/>
            <a:ext cx="259106" cy="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ángulo 36">
            <a:extLst>
              <a:ext uri="{FF2B5EF4-FFF2-40B4-BE49-F238E27FC236}">
                <a16:creationId xmlns="" xmlns:a16="http://schemas.microsoft.com/office/drawing/2014/main" id="{EEB13205-6D9E-47CB-A173-ED9DA9B8C368}"/>
              </a:ext>
            </a:extLst>
          </p:cNvPr>
          <p:cNvSpPr/>
          <p:nvPr/>
        </p:nvSpPr>
        <p:spPr>
          <a:xfrm>
            <a:off x="113449" y="208170"/>
            <a:ext cx="5617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Actividades y entregables del servicio</a:t>
            </a:r>
            <a:endParaRPr lang="es-CO" sz="2800" dirty="0"/>
          </a:p>
        </p:txBody>
      </p:sp>
      <p:sp>
        <p:nvSpPr>
          <p:cNvPr id="3" name="Cheurón 2"/>
          <p:cNvSpPr/>
          <p:nvPr/>
        </p:nvSpPr>
        <p:spPr>
          <a:xfrm>
            <a:off x="508000" y="1219199"/>
            <a:ext cx="1588878" cy="468001"/>
          </a:xfrm>
          <a:prstGeom prst="chevron">
            <a:avLst/>
          </a:prstGeom>
          <a:solidFill>
            <a:srgbClr val="4A6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PLAN</a:t>
            </a:r>
          </a:p>
        </p:txBody>
      </p:sp>
      <p:sp>
        <p:nvSpPr>
          <p:cNvPr id="4" name="Cheurón 3"/>
          <p:cNvSpPr/>
          <p:nvPr/>
        </p:nvSpPr>
        <p:spPr>
          <a:xfrm>
            <a:off x="2090772" y="1219199"/>
            <a:ext cx="1429363" cy="468001"/>
          </a:xfrm>
          <a:prstGeom prst="chevron">
            <a:avLst/>
          </a:prstGeom>
          <a:solidFill>
            <a:srgbClr val="4A6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SCM</a:t>
            </a:r>
          </a:p>
        </p:txBody>
      </p:sp>
      <p:sp>
        <p:nvSpPr>
          <p:cNvPr id="5" name="Cheurón 4"/>
          <p:cNvSpPr/>
          <p:nvPr/>
        </p:nvSpPr>
        <p:spPr>
          <a:xfrm>
            <a:off x="6318249" y="1219199"/>
            <a:ext cx="3669283" cy="468001"/>
          </a:xfrm>
          <a:prstGeom prst="chevron">
            <a:avLst/>
          </a:prstGeom>
          <a:solidFill>
            <a:srgbClr val="FCB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TESTING</a:t>
            </a:r>
          </a:p>
        </p:txBody>
      </p:sp>
      <p:sp>
        <p:nvSpPr>
          <p:cNvPr id="6" name="Cheurón 5"/>
          <p:cNvSpPr/>
          <p:nvPr/>
        </p:nvSpPr>
        <p:spPr>
          <a:xfrm>
            <a:off x="3520135" y="1219199"/>
            <a:ext cx="1420910" cy="468001"/>
          </a:xfrm>
          <a:prstGeom prst="chevron">
            <a:avLst/>
          </a:prstGeom>
          <a:solidFill>
            <a:srgbClr val="4A6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BUILD</a:t>
            </a:r>
          </a:p>
        </p:txBody>
      </p:sp>
      <p:sp>
        <p:nvSpPr>
          <p:cNvPr id="7" name="Cheurón 6"/>
          <p:cNvSpPr/>
          <p:nvPr/>
        </p:nvSpPr>
        <p:spPr>
          <a:xfrm>
            <a:off x="9987532" y="1219199"/>
            <a:ext cx="1696468" cy="468001"/>
          </a:xfrm>
          <a:prstGeom prst="chevron">
            <a:avLst/>
          </a:prstGeom>
          <a:solidFill>
            <a:srgbClr val="4A6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DEPLOY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="" xmlns:a16="http://schemas.microsoft.com/office/drawing/2014/main" id="{E483112A-27E0-487E-9D8A-5F6CEA1D8AF1}"/>
              </a:ext>
            </a:extLst>
          </p:cNvPr>
          <p:cNvCxnSpPr>
            <a:cxnSpLocks/>
          </p:cNvCxnSpPr>
          <p:nvPr/>
        </p:nvCxnSpPr>
        <p:spPr>
          <a:xfrm>
            <a:off x="1893232" y="1985816"/>
            <a:ext cx="0" cy="37206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="" xmlns:a16="http://schemas.microsoft.com/office/drawing/2014/main" id="{E483112A-27E0-487E-9D8A-5F6CEA1D8AF1}"/>
              </a:ext>
            </a:extLst>
          </p:cNvPr>
          <p:cNvCxnSpPr>
            <a:cxnSpLocks/>
          </p:cNvCxnSpPr>
          <p:nvPr/>
        </p:nvCxnSpPr>
        <p:spPr>
          <a:xfrm>
            <a:off x="3322596" y="1985816"/>
            <a:ext cx="0" cy="37206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="" xmlns:a16="http://schemas.microsoft.com/office/drawing/2014/main" id="{E483112A-27E0-487E-9D8A-5F6CEA1D8AF1}"/>
              </a:ext>
            </a:extLst>
          </p:cNvPr>
          <p:cNvCxnSpPr>
            <a:cxnSpLocks/>
          </p:cNvCxnSpPr>
          <p:nvPr/>
        </p:nvCxnSpPr>
        <p:spPr>
          <a:xfrm>
            <a:off x="4719785" y="1985816"/>
            <a:ext cx="0" cy="37206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="" xmlns:a16="http://schemas.microsoft.com/office/drawing/2014/main" id="{E483112A-27E0-487E-9D8A-5F6CEA1D8AF1}"/>
              </a:ext>
            </a:extLst>
          </p:cNvPr>
          <p:cNvCxnSpPr>
            <a:cxnSpLocks/>
          </p:cNvCxnSpPr>
          <p:nvPr/>
        </p:nvCxnSpPr>
        <p:spPr>
          <a:xfrm>
            <a:off x="9765851" y="1985816"/>
            <a:ext cx="0" cy="37206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0" descr="Resultado de imagen de bitbuck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23" y="2848295"/>
            <a:ext cx="887681" cy="7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60" y="2214533"/>
            <a:ext cx="437846" cy="3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240" y="2078909"/>
            <a:ext cx="456149" cy="646992"/>
          </a:xfrm>
          <a:prstGeom prst="rect">
            <a:avLst/>
          </a:prstGeom>
        </p:spPr>
      </p:pic>
      <p:pic>
        <p:nvPicPr>
          <p:cNvPr id="21" name="Picture 12" descr="Resultado de imagen para grad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62" y="2108105"/>
            <a:ext cx="654497" cy="61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lh4.googleusercontent.com/DaZtvcKCAD3SIdGCaOeYhm32Lmz42IvkVP3pKHsJT8_dFdUfwHU9Col8Nc6YmgmrwAC8UcCFTtYWU35Eww6SQ3U35pnGb4Z36OHoMbRigDIxN4_C3YN2_55NJJwdZ-jrpQT-dl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4" y="2961309"/>
            <a:ext cx="842709" cy="3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heurón 22"/>
          <p:cNvSpPr/>
          <p:nvPr/>
        </p:nvSpPr>
        <p:spPr>
          <a:xfrm>
            <a:off x="4919192" y="1219199"/>
            <a:ext cx="1420910" cy="468001"/>
          </a:xfrm>
          <a:prstGeom prst="chevron">
            <a:avLst/>
          </a:prstGeom>
          <a:solidFill>
            <a:srgbClr val="4A6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HelveticaRounded LT Std BdCn" panose="020F0706030703040204" pitchFamily="34" charset="0"/>
              </a:rPr>
              <a:t>CI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="" xmlns:a16="http://schemas.microsoft.com/office/drawing/2014/main" id="{E483112A-27E0-487E-9D8A-5F6CEA1D8AF1}"/>
              </a:ext>
            </a:extLst>
          </p:cNvPr>
          <p:cNvCxnSpPr>
            <a:cxnSpLocks/>
          </p:cNvCxnSpPr>
          <p:nvPr/>
        </p:nvCxnSpPr>
        <p:spPr>
          <a:xfrm>
            <a:off x="6121403" y="1985816"/>
            <a:ext cx="0" cy="37206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ttps://lh6.googleusercontent.com/m5VDde-o6cgxaWG5H9w5WDUJSWHLIidHt-VlDWMsFPg56YN-_u8om-tq1DZUxUxGYNtMv9hq3RTRnasU7JH1pPuxVwBdCe7pFuxUYh73WEk1zI-7UG-c3HR32Iv9Kq4HBPfjli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24" y="1797202"/>
            <a:ext cx="1707605" cy="1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https://lh4.googleusercontent.com/L3mWXSRYT9fajDLkpPAgv3nUSBlPeAYmw0KMBsEQbh5O3hPcPVwe3vQNmmW87LxYNL-HgMNmCCqebC6qSdsAZRXurUGb6TiyPeBKYQl3QbC1Hh7JwZeRFhTEeYyrqQUbz0KiJ-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17" y="1757700"/>
            <a:ext cx="1342774" cy="3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 descr="https://lh5.googleusercontent.com/aM9a7MigCK3YwdoeKWFIiXwnSRp-fb6Qy7UMv3Jmh1EG-Vs0t4BsA-iIcVRBbY29h5p-NasiVRhXMxlTHY4p7c2mR9SB-MvhyzJ6XG5MbY_k7AklDy23jORmfmNtkD99KbeEUH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36" y="1851121"/>
            <a:ext cx="861450" cy="3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/>
          <p:cNvSpPr/>
          <p:nvPr/>
        </p:nvSpPr>
        <p:spPr>
          <a:xfrm>
            <a:off x="4997817" y="2961309"/>
            <a:ext cx="862351" cy="274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dirty="0" err="1">
                <a:solidFill>
                  <a:srgbClr val="3C3C3B"/>
                </a:solidFill>
                <a:latin typeface="HelveticaNeueLT Std Lt Cn" panose="020B0406020202030204" pitchFamily="34" charset="0"/>
              </a:rPr>
              <a:t>BlueOcean</a:t>
            </a:r>
            <a:endParaRPr lang="es-ES" sz="1400" dirty="0">
              <a:solidFill>
                <a:srgbClr val="3C3C3B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9939" y="2171111"/>
            <a:ext cx="1917504" cy="544849"/>
          </a:xfrm>
          <a:prstGeom prst="rect">
            <a:avLst/>
          </a:prstGeom>
        </p:spPr>
      </p:pic>
      <p:pic>
        <p:nvPicPr>
          <p:cNvPr id="1032" name="Picture 8" descr="Resultado de imagen de urban cod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25" y="2391090"/>
            <a:ext cx="627139" cy="37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8" y="1738038"/>
            <a:ext cx="920346" cy="542460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36234" y="5435219"/>
            <a:ext cx="920346" cy="54246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821" y="5330176"/>
            <a:ext cx="866082" cy="576447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29474" y="2018029"/>
            <a:ext cx="866082" cy="57644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="" xmlns:a16="http://schemas.microsoft.com/office/drawing/2014/main" id="{8AE17551-8894-4C45-B298-E05B6F737C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20" y="3578415"/>
            <a:ext cx="1362047" cy="78809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="" xmlns:a16="http://schemas.microsoft.com/office/drawing/2014/main" id="{FDC21219-6CE3-4A79-BE57-D239331ACD2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24" y="2728288"/>
            <a:ext cx="1319431" cy="78809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C28C1CE3-F828-47DD-874E-DFF7C9C344F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51" y="2717407"/>
            <a:ext cx="1346854" cy="73918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="" xmlns:a16="http://schemas.microsoft.com/office/drawing/2014/main" id="{326067EE-316C-4F68-9BC7-C773818BFF2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37" y="3603350"/>
            <a:ext cx="1271970" cy="73918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="" xmlns:a16="http://schemas.microsoft.com/office/drawing/2014/main" id="{B16AF738-4909-4AC9-9A6B-57FB00B9A48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46" y="4516006"/>
            <a:ext cx="1270787" cy="701112"/>
          </a:xfrm>
          <a:prstGeom prst="rect">
            <a:avLst/>
          </a:prstGeom>
        </p:spPr>
      </p:pic>
      <p:sp>
        <p:nvSpPr>
          <p:cNvPr id="52" name="Rectángulo redondeado 51"/>
          <p:cNvSpPr/>
          <p:nvPr/>
        </p:nvSpPr>
        <p:spPr>
          <a:xfrm>
            <a:off x="1054145" y="5344551"/>
            <a:ext cx="602600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BDD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3" name="Rectángulo redondeado 52"/>
          <p:cNvSpPr/>
          <p:nvPr/>
        </p:nvSpPr>
        <p:spPr>
          <a:xfrm>
            <a:off x="1058711" y="5670709"/>
            <a:ext cx="602601" cy="256261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ATDD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4" name="Rectángulo redondeado 53"/>
          <p:cNvSpPr/>
          <p:nvPr/>
        </p:nvSpPr>
        <p:spPr>
          <a:xfrm>
            <a:off x="3696169" y="5307018"/>
            <a:ext cx="602600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TDD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6534455" y="5344553"/>
            <a:ext cx="525357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BDD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7132270" y="5344552"/>
            <a:ext cx="1401617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AUTOMATIZACIÓN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6548695" y="5685806"/>
            <a:ext cx="2900685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IDENTIFICACIÓN  DE RUTAS CRÍTICAS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8606345" y="5344551"/>
            <a:ext cx="1062918" cy="283820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 smtClean="0">
                <a:solidFill>
                  <a:srgbClr val="547792"/>
                </a:solidFill>
                <a:latin typeface="HelveticaRounded LT Std BdCn" panose="020F0706030703040204" pitchFamily="34" charset="0"/>
              </a:rPr>
              <a:t>ESTRATEGIA</a:t>
            </a:r>
            <a:endParaRPr lang="es-ES" sz="1200" dirty="0">
              <a:solidFill>
                <a:srgbClr val="547792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EJEMPLO DE UN ENTORNO DE PRUEBAS CONTINUAS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391400" y="4781549"/>
            <a:ext cx="477291" cy="493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3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6.googleusercontent.com/CWKnGdTeBY9EQdXyvq3rGLKWB5tmHXLWp3CUqTfoxYw0APYty8l82EHgSMvZiWrNpXB2P-iGqjfXktSDAxKARNm5328bg6iQfdpO5flLs7tArKbZ_g9ATwAz9ZxuaXhMP5q_B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20" y="1749880"/>
            <a:ext cx="3176815" cy="16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304866" y="3445977"/>
            <a:ext cx="3175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6000" dirty="0">
                <a:solidFill>
                  <a:srgbClr val="1A3250"/>
                </a:solidFill>
                <a:latin typeface="HelveticaRounded LT Std BdCn" panose="020F0706030703040204" pitchFamily="34" charset="0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8408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F8DF4926-66AD-4044-A128-5B23B80202F9}"/>
              </a:ext>
            </a:extLst>
          </p:cNvPr>
          <p:cNvSpPr txBox="1">
            <a:spLocks noChangeArrowheads="1"/>
          </p:cNvSpPr>
          <p:nvPr/>
        </p:nvSpPr>
        <p:spPr>
          <a:xfrm>
            <a:off x="1781908" y="3197382"/>
            <a:ext cx="8372027" cy="15247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  <a:latin typeface="HelveticaNeueLT Std Lt Cn" panose="020B0406020202030204" pitchFamily="34" charset="0"/>
              </a:rPr>
              <a:t>La información contenida en este documento es </a:t>
            </a:r>
            <a:r>
              <a:rPr lang="es-CO" sz="2400" dirty="0">
                <a:solidFill>
                  <a:schemeClr val="accent1">
                    <a:lumMod val="50000"/>
                  </a:schemeClr>
                </a:solidFill>
                <a:latin typeface="HelveticaRounded LT Std BdCn" panose="020F0706030703040204" pitchFamily="34" charset="0"/>
              </a:rPr>
              <a:t>confidencial</a:t>
            </a:r>
            <a:r>
              <a:rPr lang="es-CO" sz="2400" dirty="0">
                <a:solidFill>
                  <a:schemeClr val="accent1">
                    <a:lumMod val="50000"/>
                  </a:schemeClr>
                </a:solidFill>
                <a:latin typeface="HelveticaNeueLT Std Lt Cn" panose="020B0406020202030204" pitchFamily="34" charset="0"/>
              </a:rPr>
              <a:t>, propiedad exclusiva de </a:t>
            </a:r>
            <a:r>
              <a:rPr lang="es-CO" sz="2400" dirty="0">
                <a:solidFill>
                  <a:schemeClr val="accent1">
                    <a:lumMod val="50000"/>
                  </a:schemeClr>
                </a:solidFill>
                <a:latin typeface="HelveticaRounded LT Std BdCn" panose="020F0706030703040204" pitchFamily="34" charset="0"/>
              </a:rPr>
              <a:t>SQA SA </a:t>
            </a:r>
            <a:r>
              <a:rPr lang="es-CO" sz="2400" dirty="0">
                <a:solidFill>
                  <a:schemeClr val="accent1">
                    <a:lumMod val="50000"/>
                  </a:schemeClr>
                </a:solidFill>
                <a:latin typeface="HelveticaNeueLT Std Lt Cn" panose="020B0406020202030204" pitchFamily="34" charset="0"/>
              </a:rPr>
              <a:t>y solamente podrá ser utilizada en beneficio de los procesos de pruebas de la empresa Cliente con previa autorización, en consecuencia de los objetivos planteados entre ambas partes.</a:t>
            </a:r>
            <a:endParaRPr lang="es-CO" sz="2400" dirty="0">
              <a:latin typeface="HelveticaNeueLT Std Lt Cn" panose="020B04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27" y="1745240"/>
            <a:ext cx="1508449" cy="12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1434" y="66039"/>
            <a:ext cx="9959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400" dirty="0">
                <a:solidFill>
                  <a:schemeClr val="bg1"/>
                </a:solidFill>
                <a:latin typeface="+mj-lt"/>
              </a:rPr>
              <a:t>PORTAFOLIO DE SERVICIOS DE SQA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PRUEBAS CONTINUAS DENTRO DE NUESTRO PORTAFOLIO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18" y="1001993"/>
            <a:ext cx="9000744" cy="54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ECD3D1EA-5BB1-445E-9227-DD5BDF0B25E9}"/>
              </a:ext>
            </a:extLst>
          </p:cNvPr>
          <p:cNvSpPr/>
          <p:nvPr/>
        </p:nvSpPr>
        <p:spPr>
          <a:xfrm>
            <a:off x="1461382" y="4649135"/>
            <a:ext cx="9104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Consiste en ejecutar </a:t>
            </a:r>
            <a:r>
              <a:rPr lang="es-ES" sz="2800" dirty="0">
                <a:solidFill>
                  <a:schemeClr val="accent2"/>
                </a:solidFill>
                <a:latin typeface="HelveticaRounded LT Std BdCn" panose="020F0706030703040204" pitchFamily="34" charset="0"/>
              </a:rPr>
              <a:t>pruebas de un proyecto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lo más a menudo posible para así poder</a:t>
            </a:r>
            <a:r>
              <a:rPr lang="es-ES" sz="2800" dirty="0">
                <a:latin typeface="HelveticaNeueLT Std Lt Cn" panose="020B0406020202030204" pitchFamily="34" charset="0"/>
              </a:rPr>
              <a:t> </a:t>
            </a:r>
            <a:r>
              <a:rPr lang="es-ES" sz="2800" dirty="0">
                <a:solidFill>
                  <a:schemeClr val="accent2"/>
                </a:solidFill>
                <a:latin typeface="HelveticaRounded LT Std BdCn" panose="020F0706030703040204" pitchFamily="34" charset="0"/>
              </a:rPr>
              <a:t>detectar fallos cuanto </a:t>
            </a:r>
            <a:r>
              <a:rPr lang="es-ES" sz="2800" dirty="0" smtClean="0">
                <a:solidFill>
                  <a:schemeClr val="accent2"/>
                </a:solidFill>
                <a:latin typeface="HelveticaRounded LT Std BdCn" panose="020F0706030703040204" pitchFamily="34" charset="0"/>
              </a:rPr>
              <a:t>antes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desde un ambiente de integración continua. </a:t>
            </a:r>
            <a:endParaRPr lang="es-CO" sz="2800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5" y="1384703"/>
            <a:ext cx="5292374" cy="290645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¿QUÉ SON PRUEBAS CONTINUAS (CT)?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54F7CF6E-89EA-4469-ADEA-CF4742ECADFE}"/>
              </a:ext>
            </a:extLst>
          </p:cNvPr>
          <p:cNvSpPr/>
          <p:nvPr/>
        </p:nvSpPr>
        <p:spPr>
          <a:xfrm>
            <a:off x="1737257" y="2231097"/>
            <a:ext cx="83213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Consiste en la realización </a:t>
            </a:r>
            <a:r>
              <a:rPr lang="es-419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del </a:t>
            </a:r>
            <a:r>
              <a:rPr lang="es-ES" sz="2800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diagnóstico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 del proceso actual de </a:t>
            </a:r>
            <a:r>
              <a:rPr lang="es-ES" sz="2800" dirty="0">
                <a:solidFill>
                  <a:schemeClr val="accent2"/>
                </a:solidFill>
                <a:latin typeface="HelveticaRounded LT Std BdCn" panose="020F0706030703040204" pitchFamily="34" charset="0"/>
              </a:rPr>
              <a:t>pruebas continuas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, la </a:t>
            </a:r>
            <a:r>
              <a:rPr lang="es-ES" sz="2800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instalación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 y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configuración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de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herramientas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y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la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creación y/o adaptación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de los scripts automatizados para que puedan ser ejecutados desde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un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servidor de integración continua, con el fin de obtener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retroalimentación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ágil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sobre la calidad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actual del producto. </a:t>
            </a:r>
            <a:endParaRPr lang="es-ES" sz="2800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  <a:p>
            <a:pPr algn="ctr"/>
            <a:r>
              <a:rPr lang="es-CO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 </a:t>
            </a:r>
            <a:endParaRPr lang="es-CO" sz="2800" dirty="0">
              <a:solidFill>
                <a:srgbClr val="304457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¿QUÉ ES EL SERVICIO DE PRUEBAS CONTINUAS?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93103" y="590791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OBJETIVOS DEL SERVICIO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1612220" y="2026949"/>
            <a:ext cx="8772456" cy="792000"/>
          </a:xfrm>
          <a:prstGeom prst="roundRect">
            <a:avLst>
              <a:gd name="adj" fmla="val 8358"/>
            </a:avLst>
          </a:prstGeom>
          <a:solidFill>
            <a:srgbClr val="E9EEF0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HelveticaNeueLT Std Lt Cn" panose="020B0406020202030204" pitchFamily="34" charset="0"/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1777665" y="2083835"/>
            <a:ext cx="7906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sz="2000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Implementar la </a:t>
            </a:r>
            <a:r>
              <a:rPr lang="es-ES" sz="2000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ejecución</a:t>
            </a:r>
            <a:r>
              <a:rPr lang="es-ES" sz="20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</a:t>
            </a:r>
            <a:r>
              <a:rPr lang="es-ES" sz="2000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de pruebas automatizadas desde el  </a:t>
            </a:r>
            <a:r>
              <a:rPr lang="es-ES" sz="2000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pipelin</a:t>
            </a:r>
            <a:r>
              <a:rPr lang="es-ES" sz="2000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e de </a:t>
            </a:r>
            <a:r>
              <a:rPr lang="es-ES" sz="20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Pruebas continuas </a:t>
            </a:r>
            <a:r>
              <a:rPr lang="es-ES" sz="2000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en </a:t>
            </a:r>
            <a:r>
              <a:rPr lang="es-ES" sz="2000" dirty="0" err="1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DevOps</a:t>
            </a:r>
            <a:endParaRPr lang="es-ES" sz="2000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1622017" y="3042917"/>
            <a:ext cx="8762659" cy="792000"/>
          </a:xfrm>
          <a:prstGeom prst="roundRect">
            <a:avLst>
              <a:gd name="adj" fmla="val 8358"/>
            </a:avLst>
          </a:prstGeom>
          <a:solidFill>
            <a:srgbClr val="E9EEF0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HelveticaNeueLT Std Lt Cn" panose="020B040602020203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1770591" y="3187958"/>
            <a:ext cx="7913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s-ES" sz="2000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Integrar </a:t>
            </a:r>
            <a:r>
              <a:rPr lang="es-ES" sz="20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las pruebas continuas con </a:t>
            </a:r>
            <a:r>
              <a:rPr lang="es-ES" sz="2000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herramientas</a:t>
            </a:r>
            <a:r>
              <a:rPr lang="es-ES" sz="2000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del </a:t>
            </a:r>
            <a:r>
              <a:rPr lang="es-ES" sz="2000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ecosistema de </a:t>
            </a:r>
            <a:r>
              <a:rPr lang="es-ES" sz="2000" dirty="0" err="1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DevOps</a:t>
            </a:r>
            <a:endParaRPr lang="es-ES" sz="2000" dirty="0">
              <a:solidFill>
                <a:srgbClr val="394D5F"/>
              </a:solidFill>
              <a:latin typeface="HelveticaRounded LT Std BdCn" panose="020F0706030703040204" pitchFamily="34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2352">
            <a:off x="1281263" y="3161920"/>
            <a:ext cx="550953" cy="552873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6412">
            <a:off x="1281264" y="2128045"/>
            <a:ext cx="550953" cy="5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ipse 37"/>
          <p:cNvSpPr/>
          <p:nvPr/>
        </p:nvSpPr>
        <p:spPr>
          <a:xfrm>
            <a:off x="3075689" y="3920054"/>
            <a:ext cx="1016000" cy="1031348"/>
          </a:xfrm>
          <a:prstGeom prst="ellipse">
            <a:avLst/>
          </a:prstGeom>
          <a:solidFill>
            <a:srgbClr val="E69864"/>
          </a:solidFill>
          <a:ln>
            <a:solidFill>
              <a:srgbClr val="FCB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93103" y="590791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ALCANCE DEL SERVICIO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1760517" y="1580844"/>
            <a:ext cx="1016000" cy="1031348"/>
          </a:xfrm>
          <a:prstGeom prst="ellipse">
            <a:avLst/>
          </a:prstGeom>
          <a:solidFill>
            <a:srgbClr val="E69864"/>
          </a:solidFill>
          <a:ln>
            <a:solidFill>
              <a:srgbClr val="E69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redondeado 30"/>
          <p:cNvSpPr/>
          <p:nvPr/>
        </p:nvSpPr>
        <p:spPr>
          <a:xfrm>
            <a:off x="1235463" y="2033845"/>
            <a:ext cx="2112399" cy="1668601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37" name="Elipse 36"/>
          <p:cNvSpPr/>
          <p:nvPr/>
        </p:nvSpPr>
        <p:spPr>
          <a:xfrm>
            <a:off x="6640474" y="1545782"/>
            <a:ext cx="1016000" cy="1031348"/>
          </a:xfrm>
          <a:prstGeom prst="ellipse">
            <a:avLst/>
          </a:prstGeom>
          <a:solidFill>
            <a:srgbClr val="547792"/>
          </a:solidFill>
          <a:ln>
            <a:solidFill>
              <a:srgbClr val="547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redondeado 42"/>
          <p:cNvSpPr/>
          <p:nvPr/>
        </p:nvSpPr>
        <p:spPr>
          <a:xfrm>
            <a:off x="6158394" y="1994824"/>
            <a:ext cx="2113371" cy="1675273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3" name="Elipse 52"/>
          <p:cNvSpPr/>
          <p:nvPr/>
        </p:nvSpPr>
        <p:spPr>
          <a:xfrm>
            <a:off x="4235216" y="1579918"/>
            <a:ext cx="1016000" cy="1031348"/>
          </a:xfrm>
          <a:prstGeom prst="ellipse">
            <a:avLst/>
          </a:prstGeom>
          <a:solidFill>
            <a:srgbClr val="FCBB47"/>
          </a:solidFill>
          <a:ln>
            <a:solidFill>
              <a:srgbClr val="FCB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redondeado 53"/>
          <p:cNvSpPr/>
          <p:nvPr/>
        </p:nvSpPr>
        <p:spPr>
          <a:xfrm>
            <a:off x="3696442" y="2027173"/>
            <a:ext cx="2113371" cy="1675273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5" name="Rectángulo 54"/>
          <p:cNvSpPr/>
          <p:nvPr/>
        </p:nvSpPr>
        <p:spPr>
          <a:xfrm>
            <a:off x="1290730" y="2327414"/>
            <a:ext cx="19645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Identificar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las </a:t>
            </a: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pruebas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que se realizan actualmente.</a:t>
            </a:r>
            <a:endParaRPr lang="es-ES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6287997" y="2274624"/>
            <a:ext cx="1858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Identificar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las pruebas que serán </a:t>
            </a: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automáticas</a:t>
            </a:r>
            <a:endParaRPr lang="es-ES" b="1" dirty="0">
              <a:solidFill>
                <a:srgbClr val="394D5F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798769" y="2301172"/>
            <a:ext cx="1908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Identificar 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las </a:t>
            </a: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herramientas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para ejecutar las pruebas automáticas</a:t>
            </a:r>
            <a:endParaRPr lang="es-ES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59" name="Imagen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17" y="1635694"/>
            <a:ext cx="308372" cy="312362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30" y="1659753"/>
            <a:ext cx="308372" cy="31236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30" y="1674289"/>
            <a:ext cx="308372" cy="312362"/>
          </a:xfrm>
          <a:prstGeom prst="rect">
            <a:avLst/>
          </a:prstGeom>
        </p:spPr>
      </p:pic>
      <p:sp>
        <p:nvSpPr>
          <p:cNvPr id="45" name="Elipse 44"/>
          <p:cNvSpPr/>
          <p:nvPr/>
        </p:nvSpPr>
        <p:spPr>
          <a:xfrm>
            <a:off x="9130102" y="1450104"/>
            <a:ext cx="1016000" cy="1031348"/>
          </a:xfrm>
          <a:prstGeom prst="ellipse">
            <a:avLst/>
          </a:prstGeom>
          <a:solidFill>
            <a:srgbClr val="FCBB47"/>
          </a:solidFill>
          <a:ln>
            <a:solidFill>
              <a:srgbClr val="FCB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redondeado 45"/>
          <p:cNvSpPr/>
          <p:nvPr/>
        </p:nvSpPr>
        <p:spPr>
          <a:xfrm>
            <a:off x="2433203" y="4420861"/>
            <a:ext cx="2451664" cy="1791138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49" name="Rectángulo 48"/>
          <p:cNvSpPr/>
          <p:nvPr/>
        </p:nvSpPr>
        <p:spPr>
          <a:xfrm>
            <a:off x="2478351" y="4574227"/>
            <a:ext cx="2340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Realizar y/o apoyar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la instalación, configuración, uso y documentación 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de </a:t>
            </a: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herramientas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 necesarias para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pruebas continuas</a:t>
            </a:r>
            <a:endParaRPr lang="es-ES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68" name="Imagen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26" y="4029712"/>
            <a:ext cx="308372" cy="312362"/>
          </a:xfrm>
          <a:prstGeom prst="rect">
            <a:avLst/>
          </a:prstGeom>
        </p:spPr>
      </p:pic>
      <p:sp>
        <p:nvSpPr>
          <p:cNvPr id="69" name="Elipse 68"/>
          <p:cNvSpPr/>
          <p:nvPr/>
        </p:nvSpPr>
        <p:spPr>
          <a:xfrm>
            <a:off x="5832892" y="3903265"/>
            <a:ext cx="1016000" cy="1031348"/>
          </a:xfrm>
          <a:prstGeom prst="ellipse">
            <a:avLst/>
          </a:prstGeom>
          <a:solidFill>
            <a:srgbClr val="547792"/>
          </a:solidFill>
          <a:ln>
            <a:solidFill>
              <a:srgbClr val="547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2" name="Imagen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06" y="3997636"/>
            <a:ext cx="308372" cy="312362"/>
          </a:xfrm>
          <a:prstGeom prst="rect">
            <a:avLst/>
          </a:prstGeom>
        </p:spPr>
      </p:pic>
      <p:sp>
        <p:nvSpPr>
          <p:cNvPr id="39" name="Rectángulo redondeado 38"/>
          <p:cNvSpPr/>
          <p:nvPr/>
        </p:nvSpPr>
        <p:spPr>
          <a:xfrm>
            <a:off x="8581417" y="1986651"/>
            <a:ext cx="2113371" cy="1683446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/>
          </a:p>
        </p:txBody>
      </p:sp>
      <p:sp>
        <p:nvSpPr>
          <p:cNvPr id="51" name="Rectángulo 50"/>
          <p:cNvSpPr/>
          <p:nvPr/>
        </p:nvSpPr>
        <p:spPr>
          <a:xfrm>
            <a:off x="8731982" y="2124579"/>
            <a:ext cx="19087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Identificar las </a:t>
            </a: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herramientas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con las cuales se requiere </a:t>
            </a: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integrar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las pruebas continuas</a:t>
            </a:r>
            <a:endParaRPr lang="es-ES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16" y="1632542"/>
            <a:ext cx="308372" cy="3123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8566875" y="3882595"/>
            <a:ext cx="1016000" cy="1031348"/>
          </a:xfrm>
          <a:prstGeom prst="ellipse">
            <a:avLst/>
          </a:prstGeom>
          <a:solidFill>
            <a:srgbClr val="E69864"/>
          </a:solidFill>
          <a:ln>
            <a:solidFill>
              <a:srgbClr val="FCB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5150631" y="4420861"/>
            <a:ext cx="2451664" cy="1791138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12" y="3992253"/>
            <a:ext cx="308372" cy="312362"/>
          </a:xfrm>
          <a:prstGeom prst="rect">
            <a:avLst/>
          </a:prstGeom>
        </p:spPr>
      </p:pic>
      <p:sp>
        <p:nvSpPr>
          <p:cNvPr id="35" name="Rectángulo 34"/>
          <p:cNvSpPr/>
          <p:nvPr/>
        </p:nvSpPr>
        <p:spPr>
          <a:xfrm>
            <a:off x="5168976" y="4600301"/>
            <a:ext cx="2477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419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Crear y/o adaptar </a:t>
            </a:r>
            <a:r>
              <a:rPr lang="es-419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los </a:t>
            </a:r>
            <a:r>
              <a:rPr lang="es-419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scripts</a:t>
            </a:r>
            <a:r>
              <a:rPr lang="es-419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automatizados 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para que puedan ser ejecutados desde su servidor de integración continua</a:t>
            </a:r>
          </a:p>
        </p:txBody>
      </p:sp>
      <p:sp>
        <p:nvSpPr>
          <p:cNvPr id="36" name="Rectángulo redondeado 35"/>
          <p:cNvSpPr/>
          <p:nvPr/>
        </p:nvSpPr>
        <p:spPr>
          <a:xfrm>
            <a:off x="7851831" y="4398269"/>
            <a:ext cx="2451664" cy="1791138"/>
          </a:xfrm>
          <a:prstGeom prst="roundRect">
            <a:avLst>
              <a:gd name="adj" fmla="val 9661"/>
            </a:avLst>
          </a:prstGeom>
          <a:solidFill>
            <a:srgbClr val="EF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/>
          </a:p>
        </p:txBody>
      </p:sp>
      <p:sp>
        <p:nvSpPr>
          <p:cNvPr id="40" name="Rectángulo 39"/>
          <p:cNvSpPr/>
          <p:nvPr/>
        </p:nvSpPr>
        <p:spPr>
          <a:xfrm>
            <a:off x="7891772" y="4651933"/>
            <a:ext cx="2254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>
              <a:buClr>
                <a:srgbClr val="4A6F8E"/>
              </a:buClr>
            </a:pPr>
            <a:r>
              <a:rPr lang="es-ES" dirty="0" smtClean="0">
                <a:solidFill>
                  <a:srgbClr val="394D5F"/>
                </a:solidFill>
                <a:latin typeface="HelveticaRounded LT Std BdCn" panose="020F0706030703040204" pitchFamily="34" charset="0"/>
              </a:rPr>
              <a:t>Crear y/o adaptar </a:t>
            </a:r>
            <a:r>
              <a:rPr lang="es-ES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los </a:t>
            </a:r>
            <a:r>
              <a:rPr lang="es-ES" dirty="0">
                <a:solidFill>
                  <a:srgbClr val="394D5F"/>
                </a:solidFill>
                <a:latin typeface="HelveticaRounded LT Std BdCn" panose="020F0706030703040204" pitchFamily="34" charset="0"/>
              </a:rPr>
              <a:t>pipelines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 para la ejecución en </a:t>
            </a:r>
            <a:r>
              <a:rPr lang="es-ES" dirty="0" err="1">
                <a:solidFill>
                  <a:srgbClr val="394D5F"/>
                </a:solidFill>
                <a:latin typeface="HelveticaNeueLT Std Lt Cn" panose="020B0406020202030204" pitchFamily="34" charset="0"/>
              </a:rPr>
              <a:t>DevOps</a:t>
            </a:r>
            <a:r>
              <a:rPr lang="es-ES" dirty="0">
                <a:solidFill>
                  <a:srgbClr val="394D5F"/>
                </a:solidFill>
                <a:latin typeface="HelveticaNeueLT Std Lt Cn" panose="020B0406020202030204" pitchFamily="34" charset="0"/>
              </a:rPr>
              <a:t> de las pruebas continuas</a:t>
            </a:r>
          </a:p>
        </p:txBody>
      </p:sp>
    </p:spTree>
    <p:extLst>
      <p:ext uri="{BB962C8B-B14F-4D97-AF65-F5344CB8AC3E}">
        <p14:creationId xmlns:p14="http://schemas.microsoft.com/office/powerpoint/2010/main" val="38906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87189820-4DDD-40CE-BA6A-E24D55A8A845}"/>
              </a:ext>
            </a:extLst>
          </p:cNvPr>
          <p:cNvSpPr txBox="1"/>
          <p:nvPr/>
        </p:nvSpPr>
        <p:spPr>
          <a:xfrm>
            <a:off x="0" y="1178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</a:rPr>
              <a:t>Escala del tiempo: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cap="all">
                <a:solidFill>
                  <a:schemeClr val="accent4"/>
                </a:solidFill>
              </a:rPr>
              <a:t>		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PRERREQUISITOS DEL SERVICIO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958909" y="1945377"/>
            <a:ext cx="708200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Para prestar el servicio de pruebas continuas, el cliente </a:t>
            </a:r>
            <a:r>
              <a:rPr lang="es-419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debería contar con </a:t>
            </a:r>
            <a:r>
              <a:rPr lang="es-ES" sz="2800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casos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de prueba 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ruta crítica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diseñados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y </a:t>
            </a:r>
            <a:r>
              <a:rPr lang="es-ES" sz="2800" dirty="0">
                <a:solidFill>
                  <a:srgbClr val="304457"/>
                </a:solidFill>
                <a:latin typeface="HelveticaRounded LT Std BdCn" panose="020F0706030703040204" pitchFamily="34" charset="0"/>
              </a:rPr>
              <a:t>scripts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 para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estos. Además</a:t>
            </a:r>
            <a:r>
              <a:rPr lang="es-ES" sz="2800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, que tenga implementado o planeen implementar </a:t>
            </a:r>
            <a:r>
              <a:rPr lang="es-ES" sz="2800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un </a:t>
            </a:r>
            <a:r>
              <a:rPr lang="es-ES" sz="2800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ecosistema </a:t>
            </a:r>
            <a:r>
              <a:rPr lang="es-ES" sz="2800" dirty="0" err="1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DevOps</a:t>
            </a:r>
            <a:r>
              <a:rPr lang="es-ES" sz="2800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. </a:t>
            </a:r>
          </a:p>
          <a:p>
            <a:pPr algn="just"/>
            <a:endParaRPr lang="es-419" sz="2800" i="1" dirty="0">
              <a:solidFill>
                <a:srgbClr val="304457"/>
              </a:solidFill>
              <a:latin typeface="HelveticaRounded LT Std BdCn" panose="020F0706030703040204" pitchFamily="34" charset="0"/>
            </a:endParaRPr>
          </a:p>
          <a:p>
            <a:pPr algn="just"/>
            <a:r>
              <a:rPr lang="es-419" sz="2000" i="1" dirty="0" smtClean="0">
                <a:solidFill>
                  <a:srgbClr val="304457"/>
                </a:solidFill>
                <a:latin typeface="HelveticaRounded LT Std BdCn" panose="020F0706030703040204" pitchFamily="34" charset="0"/>
              </a:rPr>
              <a:t>Nota: </a:t>
            </a:r>
            <a:r>
              <a:rPr lang="es-ES" sz="20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En </a:t>
            </a:r>
            <a:r>
              <a:rPr lang="es-ES" sz="2000" i="1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caso que  </a:t>
            </a:r>
            <a:r>
              <a:rPr lang="es-ES" sz="2000" i="1" dirty="0" smtClean="0">
                <a:solidFill>
                  <a:srgbClr val="304457"/>
                </a:solidFill>
                <a:latin typeface="HelveticaNeueLT Std Lt Cn" panose="020B0406020202030204" pitchFamily="34" charset="0"/>
              </a:rPr>
              <a:t>el cliente no tenga casos de prueba de ruta crítica diseñados y/o los scripts creados para estos, SQA </a:t>
            </a:r>
            <a:r>
              <a:rPr lang="es-ES" sz="2000" i="1" dirty="0">
                <a:solidFill>
                  <a:srgbClr val="304457"/>
                </a:solidFill>
                <a:latin typeface="HelveticaNeueLT Std Lt Cn" panose="020B0406020202030204" pitchFamily="34" charset="0"/>
              </a:rPr>
              <a:t>desarrollará primero estas actividades. </a:t>
            </a:r>
            <a:endParaRPr lang="es-ES" sz="2000" i="1" dirty="0">
              <a:solidFill>
                <a:srgbClr val="304457"/>
              </a:solidFill>
              <a:latin typeface="HelveticaRounded LT Std BdCn" panose="020F070603070304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90" y="2447828"/>
            <a:ext cx="2206973" cy="2156442"/>
          </a:xfrm>
          <a:prstGeom prst="rect">
            <a:avLst/>
          </a:prstGeom>
        </p:spPr>
      </p:pic>
      <p:sp>
        <p:nvSpPr>
          <p:cNvPr id="51" name="Rectángulo 50"/>
          <p:cNvSpPr/>
          <p:nvPr/>
        </p:nvSpPr>
        <p:spPr>
          <a:xfrm>
            <a:off x="8877977" y="3003831"/>
            <a:ext cx="17093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 smtClean="0">
                <a:solidFill>
                  <a:schemeClr val="bg1"/>
                </a:solidFill>
                <a:latin typeface="HelveticaNeueLT Std Lt Cn" panose="020B0406020202030204" pitchFamily="34" charset="0"/>
              </a:rPr>
              <a:t>Integración Continua</a:t>
            </a:r>
            <a:endParaRPr lang="es-CO" sz="2800" dirty="0">
              <a:solidFill>
                <a:schemeClr val="bg1"/>
              </a:solidFill>
              <a:latin typeface="HelveticaNeueLT Std Lt Cn" panose="020B04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1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2192000" cy="206062"/>
          </a:xfrm>
          <a:prstGeom prst="rect">
            <a:avLst/>
          </a:prstGeom>
          <a:solidFill>
            <a:srgbClr val="465869"/>
          </a:solidFill>
          <a:ln>
            <a:solidFill>
              <a:srgbClr val="4658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08373" y="417218"/>
            <a:ext cx="932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 smtClean="0">
                <a:solidFill>
                  <a:srgbClr val="5A6B7A"/>
                </a:solidFill>
                <a:latin typeface="HelveticaRounded LT Std BdCn" panose="020F0706030703040204" pitchFamily="34" charset="0"/>
              </a:rPr>
              <a:t>PROCESO DE PRUEBAS CONTINUAS</a:t>
            </a:r>
            <a:endParaRPr lang="es-ES" sz="3200" dirty="0">
              <a:solidFill>
                <a:srgbClr val="5A6B7A"/>
              </a:solidFill>
              <a:latin typeface="HelveticaRounded LT Std BdCn" panose="020F0706030703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" y="949291"/>
            <a:ext cx="9893507" cy="570759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933710" y="6596390"/>
            <a:ext cx="632457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1050" i="1" dirty="0" smtClean="0">
                <a:solidFill>
                  <a:srgbClr val="394D5F"/>
                </a:solidFill>
                <a:latin typeface="HelveticaNeueLT Std Lt Cn" panose="020B0406020202030204" pitchFamily="34" charset="0"/>
              </a:rPr>
              <a:t>ICUDE: Instalación, Configuración, Uso, Documentación y Entrega</a:t>
            </a:r>
            <a:endParaRPr lang="es-ES" sz="1050" i="1" dirty="0">
              <a:solidFill>
                <a:srgbClr val="394D5F"/>
              </a:solidFill>
              <a:latin typeface="HelveticaNeueLT Std Lt Cn" panose="020B04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9732</TotalTime>
  <Words>1206</Words>
  <Application>Microsoft Office PowerPoint</Application>
  <PresentationFormat>Panorámica</PresentationFormat>
  <Paragraphs>134</Paragraphs>
  <Slides>16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HelveticaNeueLT Std Lt Cn</vt:lpstr>
      <vt:lpstr>HelveticaRounded LT Std BdCn</vt:lpstr>
      <vt:lpstr>Webdings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SQA</dc:creator>
  <cp:lastModifiedBy>SQA</cp:lastModifiedBy>
  <cp:revision>595</cp:revision>
  <dcterms:created xsi:type="dcterms:W3CDTF">2020-02-26T14:35:21Z</dcterms:created>
  <dcterms:modified xsi:type="dcterms:W3CDTF">2021-08-31T20:20:27Z</dcterms:modified>
</cp:coreProperties>
</file>